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45"/>
  </p:notesMasterIdLst>
  <p:handoutMasterIdLst>
    <p:handoutMasterId r:id="rId46"/>
  </p:handoutMasterIdLst>
  <p:sldIdLst>
    <p:sldId id="2147479666" r:id="rId8"/>
    <p:sldId id="2147479703" r:id="rId9"/>
    <p:sldId id="2147479729" r:id="rId10"/>
    <p:sldId id="2147479730" r:id="rId11"/>
    <p:sldId id="2147479607" r:id="rId12"/>
    <p:sldId id="2147479707" r:id="rId13"/>
    <p:sldId id="2147479731" r:id="rId14"/>
    <p:sldId id="2147479708" r:id="rId15"/>
    <p:sldId id="2147479706" r:id="rId16"/>
    <p:sldId id="2147479709" r:id="rId17"/>
    <p:sldId id="2147479608" r:id="rId18"/>
    <p:sldId id="2147479619" r:id="rId19"/>
    <p:sldId id="2147479710" r:id="rId20"/>
    <p:sldId id="2147479628" r:id="rId21"/>
    <p:sldId id="2147479705" r:id="rId22"/>
    <p:sldId id="2147479701" r:id="rId23"/>
    <p:sldId id="2147479711" r:id="rId24"/>
    <p:sldId id="2147479712" r:id="rId25"/>
    <p:sldId id="2147479721" r:id="rId26"/>
    <p:sldId id="2147479722" r:id="rId27"/>
    <p:sldId id="2147479723" r:id="rId28"/>
    <p:sldId id="2147479704" r:id="rId29"/>
    <p:sldId id="2147479724" r:id="rId30"/>
    <p:sldId id="2147479717" r:id="rId31"/>
    <p:sldId id="2147479734" r:id="rId32"/>
    <p:sldId id="2147479725" r:id="rId33"/>
    <p:sldId id="2147479702" r:id="rId34"/>
    <p:sldId id="2147479727" r:id="rId35"/>
    <p:sldId id="2147479716" r:id="rId36"/>
    <p:sldId id="2147479726" r:id="rId37"/>
    <p:sldId id="2147479693" r:id="rId38"/>
    <p:sldId id="2147479728" r:id="rId39"/>
    <p:sldId id="2147479585" r:id="rId40"/>
    <p:sldId id="2147479732" r:id="rId41"/>
    <p:sldId id="2147479687" r:id="rId42"/>
    <p:sldId id="2147479733" r:id="rId43"/>
    <p:sldId id="2147479584" r:id="rId44"/>
  </p:sldIdLst>
  <p:sldSz cx="12192000" cy="6858000"/>
  <p:notesSz cx="6858000" cy="9144000"/>
  <p:embeddedFontLst>
    <p:embeddedFont>
      <p:font typeface="Cascadia Mono" panose="020B060402020202020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  <p:embeddedFont>
      <p:font typeface="Segoe UI Semibold" panose="020B0702040204020203" pitchFamily="34" charset="0"/>
      <p:regular r:id="rId63"/>
      <p:bold r:id="rId64"/>
      <p:boldItalic r:id="rId6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703"/>
          </p14:sldIdLst>
        </p14:section>
        <p14:section name="General" id="{D684342D-205C-44C4-BCDF-9F058F3C9641}">
          <p14:sldIdLst>
            <p14:sldId id="2147479729"/>
            <p14:sldId id="2147479730"/>
            <p14:sldId id="2147479607"/>
            <p14:sldId id="2147479707"/>
          </p14:sldIdLst>
        </p14:section>
        <p14:section name="TOKENS" id="{4B7006AD-A516-41A9-BD59-D542BC62AC32}">
          <p14:sldIdLst>
            <p14:sldId id="2147479731"/>
            <p14:sldId id="2147479708"/>
          </p14:sldIdLst>
        </p14:section>
        <p14:section name="EMBEDDINGS" id="{38D8D92E-6DF0-494E-BEBA-F7BA085A9B4B}">
          <p14:sldIdLst>
            <p14:sldId id="2147479706"/>
            <p14:sldId id="2147479709"/>
            <p14:sldId id="2147479608"/>
            <p14:sldId id="2147479619"/>
            <p14:sldId id="2147479710"/>
            <p14:sldId id="2147479628"/>
          </p14:sldIdLst>
        </p14:section>
        <p14:section name="VECTOR DB" id="{C0215772-5C16-4B6E-9BB2-9C30AC4E4476}">
          <p14:sldIdLst>
            <p14:sldId id="2147479705"/>
            <p14:sldId id="2147479701"/>
            <p14:sldId id="2147479711"/>
            <p14:sldId id="2147479712"/>
            <p14:sldId id="2147479721"/>
          </p14:sldIdLst>
        </p14:section>
        <p14:section name="Completions" id="{1CBA7904-C8B8-4ECC-8E59-05481430F700}">
          <p14:sldIdLst>
            <p14:sldId id="2147479722"/>
            <p14:sldId id="2147479723"/>
            <p14:sldId id="2147479704"/>
          </p14:sldIdLst>
        </p14:section>
        <p14:section name="RAG" id="{26D58418-403C-42AA-BC82-99C783D917AB}">
          <p14:sldIdLst>
            <p14:sldId id="2147479724"/>
            <p14:sldId id="2147479717"/>
            <p14:sldId id="2147479734"/>
            <p14:sldId id="2147479725"/>
          </p14:sldIdLst>
        </p14:section>
        <p14:section name="OpenAI SDK" id="{5677E055-411E-4F5C-9EDB-BB8DBB98AEBC}">
          <p14:sldIdLst>
            <p14:sldId id="2147479702"/>
          </p14:sldIdLst>
        </p14:section>
        <p14:section name="Agents" id="{757446FA-CE8C-4D66-A2AB-C64963D50C1B}">
          <p14:sldIdLst>
            <p14:sldId id="2147479727"/>
            <p14:sldId id="2147479716"/>
            <p14:sldId id="2147479726"/>
            <p14:sldId id="2147479693"/>
            <p14:sldId id="2147479728"/>
            <p14:sldId id="2147479585"/>
            <p14:sldId id="2147479732"/>
          </p14:sldIdLst>
        </p14:section>
        <p14:section name="Process Orchestration" id="{88B00939-43B2-4F28-9406-1DF37A1296FD}">
          <p14:sldIdLst>
            <p14:sldId id="2147479687"/>
            <p14:sldId id="2147479733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6C7B-1173-4330-A19F-F621E3BC44C9}" v="50" dt="2025-06-18T09:52:15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95" d="100"/>
          <a:sy n="95" d="100"/>
        </p:scale>
        <p:origin x="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5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6/18/2025 5:18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6/18/2025 5:18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6/18/2025 5:18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2lThqXA-Dg" TargetMode="External"/><Relationship Id="rId2" Type="http://schemas.openxmlformats.org/officeDocument/2006/relationships/slideLayout" Target="../slideLayouts/slideLayout126.xml"/><Relationship Id="rId1" Type="http://schemas.openxmlformats.org/officeDocument/2006/relationships/video" Target="https://www.youtube.com/embed/12lThqXA-Dg?feature=oembed" TargetMode="External"/><Relationship Id="rId4" Type="http://schemas.openxmlformats.org/officeDocument/2006/relationships/image" Target="../media/image2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lcontextprotoco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3.xml"/><Relationship Id="rId5" Type="http://schemas.openxmlformats.org/officeDocument/2006/relationships/hyperlink" Target="https://mcpservers.org/" TargetMode="External"/><Relationship Id="rId4" Type="http://schemas.openxmlformats.org/officeDocument/2006/relationships/hyperlink" Target="https://github.com/modelcontextprotocol/csharp-sdk/tree/main/samples/AspNetCoreSseServe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Die neue Software Ära hat begonnen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pic>
        <p:nvPicPr>
          <p:cNvPr id="5" name="Picture 2" descr="Experts Live Austria">
            <a:extLst>
              <a:ext uri="{FF2B5EF4-FFF2-40B4-BE49-F238E27FC236}">
                <a16:creationId xmlns:a16="http://schemas.microsoft.com/office/drawing/2014/main" id="{865B10F1-8E2D-5B36-8EFD-DD7D4E60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5" y="2738162"/>
            <a:ext cx="4918763" cy="118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Today is a typical German rainy day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6F47FC-00F6-ABA3-2AAA-5CEAE89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6" y="229030"/>
            <a:ext cx="6510338" cy="1107996"/>
          </a:xfrm>
        </p:spPr>
        <p:txBody>
          <a:bodyPr/>
          <a:lstStyle/>
          <a:p>
            <a:r>
              <a:rPr lang="en-US" dirty="0"/>
              <a:t>Embeddings in </a:t>
            </a:r>
            <a:br>
              <a:rPr lang="en-US" dirty="0"/>
            </a:br>
            <a:r>
              <a:rPr lang="en-US" dirty="0"/>
              <a:t>DATABASE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8DEB-C712-56FF-A683-CEDD139B7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581-BA45-0FBA-E8AB-D7C1328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83" y="0"/>
            <a:ext cx="8166517" cy="7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9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SqlServer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2025 Native Vector Search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Quadrant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CosmosDB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SqlServer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2025 Native Vector Search</a:t>
            </a: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 Azure</a:t>
            </a: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On-Prem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2"/>
              </a:rPr>
              <a:t>SQL Server Native Vector Search for .NET Developers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SQL Server Native Vector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DECLARE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@v1 VECTOR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'[1,1]'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DECLARE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@v2 VECTOR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'[-1,-1]'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VECTOR_DISTANCE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euclidean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@v1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@v2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euclidean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VECTOR_DISTANCE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'cosine'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@v1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@v2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cosine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VECTOR_DISTANCE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'dot'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@v1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@v2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negative_dot_product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639E-3B33-F89F-CED5-21637ACA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495520"/>
          </a:xfrm>
        </p:spPr>
        <p:txBody>
          <a:bodyPr/>
          <a:lstStyle/>
          <a:p>
            <a:r>
              <a:rPr lang="de-DE" sz="2800" dirty="0"/>
              <a:t>DANKE AN UNSERE SPONSOREN</a:t>
            </a:r>
            <a:endParaRPr lang="en-US" sz="2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9A960D-3E5F-D16E-A67F-5F4EDD09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60"/>
            <a:ext cx="12192000" cy="4455774"/>
          </a:xfrm>
          <a:prstGeom prst="rect">
            <a:avLst/>
          </a:prstGeom>
        </p:spPr>
      </p:pic>
      <p:pic>
        <p:nvPicPr>
          <p:cNvPr id="1026" name="Picture 2" descr="Experts Live Austria">
            <a:extLst>
              <a:ext uri="{FF2B5EF4-FFF2-40B4-BE49-F238E27FC236}">
                <a16:creationId xmlns:a16="http://schemas.microsoft.com/office/drawing/2014/main" id="{934E9D0B-2D79-321A-694A-BE2913B9B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836" y="258866"/>
            <a:ext cx="3727076" cy="89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6236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Probabilities under the hub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Extending the model knowledge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Combines information retrieval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with text generation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2D9C5F-5926-5D38-66F1-255461D6B6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3B0E09-E78B-4364-359C-0BEA15BF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18EA3-758A-8B3B-AACA-4F9549FB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3" y="0"/>
            <a:ext cx="11611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707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057B-7666-416F-1AD3-C50C85E0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306" y="1026804"/>
            <a:ext cx="6636544" cy="4804392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/>
          <a:p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Completions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Chat Streaming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TextToSpeech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Look into the image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Image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 Generation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Image Edit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Embeddings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RunRetrievalAugmentedGenerationAsync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();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43B07-E1C7-BDBF-EBD1-1B550C3027AF}"/>
              </a:ext>
            </a:extLst>
          </p:cNvPr>
          <p:cNvSpPr txBox="1">
            <a:spLocks/>
          </p:cNvSpPr>
          <p:nvPr/>
        </p:nvSpPr>
        <p:spPr>
          <a:xfrm>
            <a:off x="767835" y="3150462"/>
            <a:ext cx="11602658" cy="557076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de-DE" sz="3200" dirty="0"/>
              <a:t>OpenAI SDK</a:t>
            </a:r>
          </a:p>
        </p:txBody>
      </p:sp>
    </p:spTree>
    <p:extLst>
      <p:ext uri="{BB962C8B-B14F-4D97-AF65-F5344CB8AC3E}">
        <p14:creationId xmlns:p14="http://schemas.microsoft.com/office/powerpoint/2010/main" val="28648366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F713-1494-1753-00E9-14CEA9A8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59" y="376104"/>
            <a:ext cx="5508419" cy="495520"/>
          </a:xfrm>
        </p:spPr>
        <p:txBody>
          <a:bodyPr/>
          <a:lstStyle/>
          <a:p>
            <a:r>
              <a:rPr lang="de-DE" sz="2800" dirty="0"/>
              <a:t>Model generiert Text</a:t>
            </a:r>
            <a:endParaRPr lang="en-US" sz="2800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C2E591A-0B97-4107-1249-5E19C9E93EE8}"/>
              </a:ext>
            </a:extLst>
          </p:cNvPr>
          <p:cNvSpPr/>
          <p:nvPr/>
        </p:nvSpPr>
        <p:spPr>
          <a:xfrm>
            <a:off x="3456361" y="1814623"/>
            <a:ext cx="3931726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  <a:highlight>
                  <a:srgbClr val="FFFF00"/>
                </a:highlight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Hallo, wie geht es dir?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fik 1">
            <a:extLst>
              <a:ext uri="{FF2B5EF4-FFF2-40B4-BE49-F238E27FC236}">
                <a16:creationId xmlns:a16="http://schemas.microsoft.com/office/drawing/2014/main" id="{AF69C919-6880-388E-76FA-96895131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5453" y="3023810"/>
            <a:ext cx="1209569" cy="80738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06C19F-E4E1-F2C5-4B90-82E88EA09A7E}"/>
              </a:ext>
            </a:extLst>
          </p:cNvPr>
          <p:cNvCxnSpPr>
            <a:cxnSpLocks/>
            <a:stCxn id="7" idx="2"/>
            <a:endCxn id="4" idx="1"/>
          </p:cNvCxnSpPr>
          <p:nvPr/>
        </p:nvCxnSpPr>
        <p:spPr>
          <a:xfrm flipH="1" flipV="1">
            <a:off x="3725022" y="3427504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9234E-8CFA-8B8A-574F-BAA5530B1C7D}"/>
              </a:ext>
            </a:extLst>
          </p:cNvPr>
          <p:cNvSpPr txBox="1"/>
          <p:nvPr/>
        </p:nvSpPr>
        <p:spPr>
          <a:xfrm>
            <a:off x="2572720" y="3831197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5C2951-AB45-DF82-6F44-6C451F88337A}"/>
              </a:ext>
            </a:extLst>
          </p:cNvPr>
          <p:cNvSpPr/>
          <p:nvPr/>
        </p:nvSpPr>
        <p:spPr>
          <a:xfrm>
            <a:off x="7205540" y="3068704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F761D-7171-8E96-D024-029DAD7747B2}"/>
              </a:ext>
            </a:extLst>
          </p:cNvPr>
          <p:cNvSpPr txBox="1"/>
          <p:nvPr/>
        </p:nvSpPr>
        <p:spPr>
          <a:xfrm>
            <a:off x="4934591" y="3065791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A98174-86B3-636E-6EAA-4CDB62F019BA}"/>
              </a:ext>
            </a:extLst>
          </p:cNvPr>
          <p:cNvSpPr txBox="1"/>
          <p:nvPr/>
        </p:nvSpPr>
        <p:spPr>
          <a:xfrm>
            <a:off x="4961822" y="3694230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2AEA17-21A0-7D91-3E4A-B443329697EE}"/>
              </a:ext>
            </a:extLst>
          </p:cNvPr>
          <p:cNvCxnSpPr>
            <a:cxnSpLocks/>
          </p:cNvCxnSpPr>
          <p:nvPr/>
        </p:nvCxnSpPr>
        <p:spPr>
          <a:xfrm>
            <a:off x="3608020" y="3670852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D76423E-A96E-97CD-740C-6D78006FBC75}"/>
              </a:ext>
            </a:extLst>
          </p:cNvPr>
          <p:cNvSpPr/>
          <p:nvPr/>
        </p:nvSpPr>
        <p:spPr>
          <a:xfrm>
            <a:off x="4189183" y="4825603"/>
            <a:ext cx="4066485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  <a:highlight>
                  <a:srgbClr val="FFFF00"/>
                </a:highlight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Mir geht es gut. Danke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9779DDFC-B0F5-020E-4122-FCE8016AD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1268" y="4839593"/>
            <a:ext cx="914400" cy="914400"/>
          </a:xfrm>
          <a:prstGeom prst="rect">
            <a:avLst/>
          </a:prstGeom>
        </p:spPr>
      </p:pic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4D0980E2-41F7-B3F8-3CC9-6A0E032A6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0191" y="16705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55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67D396-E651-13ED-3BFE-2496E5EEA405}"/>
              </a:ext>
            </a:extLst>
          </p:cNvPr>
          <p:cNvSpPr txBox="1"/>
          <p:nvPr/>
        </p:nvSpPr>
        <p:spPr>
          <a:xfrm>
            <a:off x="4454913" y="6293168"/>
            <a:ext cx="6813394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F1 Pitstop 1950 vs 2009 vs 2013</a:t>
            </a:r>
            <a:endParaRPr lang="en-US" dirty="0"/>
          </a:p>
        </p:txBody>
      </p:sp>
      <p:pic>
        <p:nvPicPr>
          <p:cNvPr id="5" name="Online Media 4" title="F1 Pitstop 1950 vs 2009 vs 2013">
            <a:hlinkClick r:id="" action="ppaction://media"/>
            <a:extLst>
              <a:ext uri="{FF2B5EF4-FFF2-40B4-BE49-F238E27FC236}">
                <a16:creationId xmlns:a16="http://schemas.microsoft.com/office/drawing/2014/main" id="{1584E6F7-0246-17D7-4478-84B7DFD8ED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16000" y="558800"/>
            <a:ext cx="10160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5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41C06-5E62-960D-56CC-9F517E1D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41" y="340593"/>
            <a:ext cx="5508419" cy="495520"/>
          </a:xfrm>
        </p:spPr>
        <p:txBody>
          <a:bodyPr/>
          <a:lstStyle/>
          <a:p>
            <a:r>
              <a:rPr lang="de-DE" sz="2800" dirty="0" err="1"/>
              <a:t>Function</a:t>
            </a:r>
            <a:r>
              <a:rPr lang="de-DE" sz="2800" dirty="0"/>
              <a:t> Calling</a:t>
            </a:r>
            <a:endParaRPr lang="en-US" sz="2800" dirty="0"/>
          </a:p>
        </p:txBody>
      </p:sp>
      <p:pic>
        <p:nvPicPr>
          <p:cNvPr id="4" name="Grafik 1">
            <a:extLst>
              <a:ext uri="{FF2B5EF4-FFF2-40B4-BE49-F238E27FC236}">
                <a16:creationId xmlns:a16="http://schemas.microsoft.com/office/drawing/2014/main" id="{6D9034B1-BB0E-6464-4CF0-802EE26A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E6146-23AF-4B2B-25A2-C0B10A1BAECE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AD0B9-0521-9AA6-B9E1-A9EB13489A35}"/>
              </a:ext>
            </a:extLst>
          </p:cNvPr>
          <p:cNvSpPr/>
          <p:nvPr/>
        </p:nvSpPr>
        <p:spPr>
          <a:xfrm>
            <a:off x="9762618" y="3886244"/>
            <a:ext cx="2324100" cy="732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PlugInLIbrary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7D7E27-8737-D74B-42C8-5674C7F45457}"/>
              </a:ext>
            </a:extLst>
          </p:cNvPr>
          <p:cNvSpPr/>
          <p:nvPr/>
        </p:nvSpPr>
        <p:spPr>
          <a:xfrm>
            <a:off x="7136912" y="3886244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5D82A2-6BC4-83B1-531A-928DAB91142C}"/>
              </a:ext>
            </a:extLst>
          </p:cNvPr>
          <p:cNvCxnSpPr>
            <a:cxnSpLocks/>
            <a:stCxn id="7" idx="1"/>
            <a:endCxn id="8" idx="6"/>
          </p:cNvCxnSpPr>
          <p:nvPr/>
        </p:nvCxnSpPr>
        <p:spPr>
          <a:xfrm flipH="1">
            <a:off x="8013212" y="4252664"/>
            <a:ext cx="1749406" cy="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6C2CD0-FC2D-8297-7CBD-82A38DF0BAC8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CA9671A-F421-BB98-0D41-2B3B27EE72B3}"/>
              </a:ext>
            </a:extLst>
          </p:cNvPr>
          <p:cNvSpPr/>
          <p:nvPr/>
        </p:nvSpPr>
        <p:spPr>
          <a:xfrm>
            <a:off x="1069042" y="2339179"/>
            <a:ext cx="4575132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  <a:highlight>
                  <a:srgbClr val="FFFF00"/>
                </a:highlight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Schallte das Licht auf grün an?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A80B3945-5DDE-005C-74A5-5D0B1045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278" y="2195068"/>
            <a:ext cx="914400" cy="914400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8A99888-B025-6677-9E24-DDE98F9A5466}"/>
              </a:ext>
            </a:extLst>
          </p:cNvPr>
          <p:cNvSpPr/>
          <p:nvPr/>
        </p:nvSpPr>
        <p:spPr>
          <a:xfrm>
            <a:off x="7136912" y="5254780"/>
            <a:ext cx="3479541" cy="945110"/>
          </a:xfrm>
          <a:prstGeom prst="wedgeRectCallout">
            <a:avLst>
              <a:gd name="adj1" fmla="val -53352"/>
              <a:gd name="adj2" fmla="val -9364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  <a:highlight>
                  <a:srgbClr val="FFFF00"/>
                </a:highlight>
              </a:rPr>
              <a:t>Tool</a:t>
            </a:r>
            <a:r>
              <a:rPr lang="de-DE" dirty="0">
                <a:solidFill>
                  <a:schemeClr val="tx1"/>
                </a:solidFill>
              </a:rPr>
              <a:t>:  </a:t>
            </a:r>
            <a:r>
              <a:rPr lang="de-DE" b="1" i="1" dirty="0" err="1">
                <a:solidFill>
                  <a:schemeClr val="tx1"/>
                </a:solidFill>
              </a:rPr>
              <a:t>SchallteLichtAn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>
                <a:solidFill>
                  <a:schemeClr val="tx1"/>
                </a:solidFill>
              </a:rPr>
              <a:t>Grün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D376FB-450F-C2BA-B564-6EA9B8CC27FC}"/>
              </a:ext>
            </a:extLst>
          </p:cNvPr>
          <p:cNvSpPr/>
          <p:nvPr/>
        </p:nvSpPr>
        <p:spPr>
          <a:xfrm>
            <a:off x="4980977" y="3748533"/>
            <a:ext cx="1374103" cy="10406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AGENT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5100E6-914C-CF83-EA68-F8B2B60C4974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6350843" y="4511761"/>
            <a:ext cx="91440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6A8E8-05E6-816B-4BE4-FA29CF23ADF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960409" y="3975266"/>
            <a:ext cx="1304834" cy="1830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 outline">
            <a:extLst>
              <a:ext uri="{FF2B5EF4-FFF2-40B4-BE49-F238E27FC236}">
                <a16:creationId xmlns:a16="http://schemas.microsoft.com/office/drawing/2014/main" id="{E544F19F-2145-19D4-5FC7-6DABE71CD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647" y="3768003"/>
            <a:ext cx="486762" cy="426717"/>
          </a:xfrm>
          <a:prstGeom prst="rect">
            <a:avLst/>
          </a:prstGeom>
        </p:spPr>
      </p:pic>
      <p:pic>
        <p:nvPicPr>
          <p:cNvPr id="20" name="Graphic 19" descr="Envelope outline">
            <a:extLst>
              <a:ext uri="{FF2B5EF4-FFF2-40B4-BE49-F238E27FC236}">
                <a16:creationId xmlns:a16="http://schemas.microsoft.com/office/drawing/2014/main" id="{88DD6133-4EC0-DB90-A030-E100BED8E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2478" y="4322392"/>
            <a:ext cx="486762" cy="4267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131C6FC-A6EA-05CF-052E-C4B1572B7806}"/>
              </a:ext>
            </a:extLst>
          </p:cNvPr>
          <p:cNvSpPr/>
          <p:nvPr/>
        </p:nvSpPr>
        <p:spPr>
          <a:xfrm>
            <a:off x="5013044" y="5254780"/>
            <a:ext cx="1309968" cy="1040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Licht</a:t>
            </a:r>
            <a:br>
              <a:rPr lang="de-DE" dirty="0"/>
            </a:br>
            <a:r>
              <a:rPr lang="de-DE" dirty="0"/>
              <a:t>Connector</a:t>
            </a:r>
            <a:br>
              <a:rPr lang="de-DE" dirty="0"/>
            </a:br>
            <a:r>
              <a:rPr lang="de-DE" dirty="0"/>
              <a:t>(API)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833A17-AA8D-2D7E-2B3B-BB3C85F9B7B7}"/>
              </a:ext>
            </a:extLst>
          </p:cNvPr>
          <p:cNvCxnSpPr>
            <a:cxnSpLocks/>
          </p:cNvCxnSpPr>
          <p:nvPr/>
        </p:nvCxnSpPr>
        <p:spPr>
          <a:xfrm flipV="1">
            <a:off x="5548760" y="4789160"/>
            <a:ext cx="1" cy="465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42D29D9-ADF6-05C3-9537-249C5BB5EFD3}"/>
              </a:ext>
            </a:extLst>
          </p:cNvPr>
          <p:cNvSpPr/>
          <p:nvPr/>
        </p:nvSpPr>
        <p:spPr>
          <a:xfrm>
            <a:off x="1968641" y="6001777"/>
            <a:ext cx="2423823" cy="689632"/>
          </a:xfrm>
          <a:prstGeom prst="wedgeRectCallout">
            <a:avLst>
              <a:gd name="adj1" fmla="val 73149"/>
              <a:gd name="adj2" fmla="val -46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2"/>
                </a:solidFill>
              </a:rPr>
              <a:t>Connector schalltet das Licht über Connector an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CF490D-8AFF-0891-8BA8-E995B7F24067}"/>
              </a:ext>
            </a:extLst>
          </p:cNvPr>
          <p:cNvSpPr txBox="1"/>
          <p:nvPr/>
        </p:nvSpPr>
        <p:spPr>
          <a:xfrm>
            <a:off x="6431052" y="364059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3BE20C-A54F-707C-EF49-965670DB4033}"/>
              </a:ext>
            </a:extLst>
          </p:cNvPr>
          <p:cNvSpPr txBox="1"/>
          <p:nvPr/>
        </p:nvSpPr>
        <p:spPr>
          <a:xfrm>
            <a:off x="4968358" y="4836565"/>
            <a:ext cx="462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(3)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91119-3552-25E3-50D6-B1E0871B267B}"/>
              </a:ext>
            </a:extLst>
          </p:cNvPr>
          <p:cNvSpPr txBox="1"/>
          <p:nvPr/>
        </p:nvSpPr>
        <p:spPr>
          <a:xfrm>
            <a:off x="3180553" y="4434417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(5)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6C7207-758A-E2EB-ACF0-6CE349760BF5}"/>
              </a:ext>
            </a:extLst>
          </p:cNvPr>
          <p:cNvCxnSpPr>
            <a:cxnSpLocks/>
          </p:cNvCxnSpPr>
          <p:nvPr/>
        </p:nvCxnSpPr>
        <p:spPr>
          <a:xfrm>
            <a:off x="5797828" y="4789160"/>
            <a:ext cx="0" cy="416737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F58CA8-ECF1-60EC-A787-7285F1B0416E}"/>
              </a:ext>
            </a:extLst>
          </p:cNvPr>
          <p:cNvSpPr txBox="1"/>
          <p:nvPr/>
        </p:nvSpPr>
        <p:spPr>
          <a:xfrm>
            <a:off x="5913910" y="483656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(4)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0AA5A1-31B5-E5F5-F161-26BD18A322A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6008024" y="4252664"/>
            <a:ext cx="1128888" cy="250278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1ED02C12-B73F-7C3E-DE6F-8FF4199567EB}"/>
              </a:ext>
            </a:extLst>
          </p:cNvPr>
          <p:cNvSpPr/>
          <p:nvPr/>
        </p:nvSpPr>
        <p:spPr>
          <a:xfrm>
            <a:off x="6044454" y="417912"/>
            <a:ext cx="5698810" cy="1647911"/>
          </a:xfrm>
          <a:prstGeom prst="wedgeRectCallout">
            <a:avLst>
              <a:gd name="adj1" fmla="val -2101"/>
              <a:gd name="adj2" fmla="val 503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2"/>
                </a:solidFill>
              </a:rPr>
              <a:t>Model wird zwei Mal  angewendet:</a:t>
            </a:r>
            <a:br>
              <a:rPr lang="de-DE" sz="1400" dirty="0">
                <a:solidFill>
                  <a:schemeClr val="tx2"/>
                </a:solidFill>
              </a:rPr>
            </a:br>
            <a:endParaRPr lang="de-DE" sz="1400" dirty="0">
              <a:solidFill>
                <a:schemeClr val="tx2"/>
              </a:solidFill>
            </a:endParaRPr>
          </a:p>
          <a:p>
            <a:r>
              <a:rPr lang="de-DE" sz="1400" dirty="0">
                <a:solidFill>
                  <a:schemeClr val="tx2"/>
                </a:solidFill>
              </a:rPr>
              <a:t>1.Um Prompt auf Funktion </a:t>
            </a:r>
            <a:r>
              <a:rPr lang="en-US" sz="1400" dirty="0">
                <a:solidFill>
                  <a:schemeClr val="tx2"/>
                </a:solidFill>
              </a:rPr>
              <a:t>z</a:t>
            </a:r>
            <a:r>
              <a:rPr lang="de-DE" sz="1400" dirty="0">
                <a:solidFill>
                  <a:schemeClr val="tx2"/>
                </a:solidFill>
              </a:rPr>
              <a:t>u mappen. (1)</a:t>
            </a:r>
          </a:p>
          <a:p>
            <a:r>
              <a:rPr lang="de-DE" sz="1400" dirty="0">
                <a:solidFill>
                  <a:schemeClr val="tx2"/>
                </a:solidFill>
              </a:rPr>
              <a:t>2.Um die User Message zu generieren. (4) 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An Model werden die Daten weitergegeben, die Connector zur Verfügung stellt. Z.B. Licht ist an.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694BA-5558-157B-5845-8849C9FD3C86}"/>
              </a:ext>
            </a:extLst>
          </p:cNvPr>
          <p:cNvSpPr txBox="1"/>
          <p:nvPr/>
        </p:nvSpPr>
        <p:spPr>
          <a:xfrm>
            <a:off x="6903543" y="4502942"/>
            <a:ext cx="462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(2)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F0C9A-7861-5709-6513-BEB3A36071E8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1739182" y="4017680"/>
            <a:ext cx="3770901" cy="151946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04C2A4-93AA-73EE-2FE6-7EA7CCAD8089}"/>
              </a:ext>
            </a:extLst>
          </p:cNvPr>
          <p:cNvCxnSpPr>
            <a:cxnSpLocks/>
          </p:cNvCxnSpPr>
          <p:nvPr/>
        </p:nvCxnSpPr>
        <p:spPr>
          <a:xfrm>
            <a:off x="1702396" y="4492837"/>
            <a:ext cx="3728023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96EF2D4-5EF2-A49C-74A5-9E8A8DA62513}"/>
              </a:ext>
            </a:extLst>
          </p:cNvPr>
          <p:cNvSpPr txBox="1"/>
          <p:nvPr/>
        </p:nvSpPr>
        <p:spPr>
          <a:xfrm>
            <a:off x="6452113" y="4035108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(5)</a:t>
            </a:r>
            <a:endParaRPr lang="en-US" dirty="0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9519645-75B7-4192-4109-4908A8F600E4}"/>
              </a:ext>
            </a:extLst>
          </p:cNvPr>
          <p:cNvSpPr/>
          <p:nvPr/>
        </p:nvSpPr>
        <p:spPr>
          <a:xfrm>
            <a:off x="1510652" y="5205896"/>
            <a:ext cx="2173842" cy="611487"/>
          </a:xfrm>
          <a:prstGeom prst="wedgeRectCallout">
            <a:avLst>
              <a:gd name="adj1" fmla="val 25827"/>
              <a:gd name="adj2" fmla="val -1354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  <a:highlight>
                  <a:srgbClr val="FFFF00"/>
                </a:highlight>
              </a:rPr>
              <a:t>Agent</a:t>
            </a:r>
            <a:r>
              <a:rPr lang="de-DE" dirty="0" err="1">
                <a:solidFill>
                  <a:schemeClr val="tx1"/>
                </a:solidFill>
              </a:rPr>
              <a:t>:Licht</a:t>
            </a:r>
            <a:r>
              <a:rPr lang="de-DE" dirty="0">
                <a:solidFill>
                  <a:schemeClr val="tx1"/>
                </a:solidFill>
              </a:rPr>
              <a:t> ist an.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4844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CP Logo">
            <a:extLst>
              <a:ext uri="{FF2B5EF4-FFF2-40B4-BE49-F238E27FC236}">
                <a16:creationId xmlns:a16="http://schemas.microsoft.com/office/drawing/2014/main" id="{791B9387-7B58-1BA2-A3B8-74A486D7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2196202"/>
            <a:ext cx="7884319" cy="13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9DBF17-1894-5B60-31B6-5EF0A277FD0E}"/>
              </a:ext>
            </a:extLst>
          </p:cNvPr>
          <p:cNvSpPr txBox="1"/>
          <p:nvPr/>
        </p:nvSpPr>
        <p:spPr>
          <a:xfrm>
            <a:off x="162491" y="5729177"/>
            <a:ext cx="6811504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Model Context Protocol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FAF21-8ED9-464A-98DB-8DAF0C853944}"/>
              </a:ext>
            </a:extLst>
          </p:cNvPr>
          <p:cNvSpPr txBox="1"/>
          <p:nvPr/>
        </p:nvSpPr>
        <p:spPr>
          <a:xfrm>
            <a:off x="162491" y="6157417"/>
            <a:ext cx="903157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csharp-sdk</a:t>
            </a:r>
            <a:r>
              <a:rPr lang="en-US" dirty="0">
                <a:hlinkClick r:id="rId4"/>
              </a:rPr>
              <a:t>/samples/</a:t>
            </a:r>
            <a:r>
              <a:rPr lang="en-US" dirty="0" err="1">
                <a:hlinkClick r:id="rId4"/>
              </a:rPr>
              <a:t>AspNetCoreSseServer</a:t>
            </a:r>
            <a:r>
              <a:rPr lang="en-US" dirty="0">
                <a:hlinkClick r:id="rId4"/>
              </a:rPr>
              <a:t> at main · </a:t>
            </a:r>
            <a:r>
              <a:rPr lang="en-US" dirty="0" err="1">
                <a:hlinkClick r:id="rId4"/>
              </a:rPr>
              <a:t>modelcontextprotocol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csharp-sdk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2B715-5DB2-8D60-B315-0103616757E7}"/>
              </a:ext>
            </a:extLst>
          </p:cNvPr>
          <p:cNvSpPr txBox="1"/>
          <p:nvPr/>
        </p:nvSpPr>
        <p:spPr>
          <a:xfrm>
            <a:off x="162491" y="5359845"/>
            <a:ext cx="6810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https://mcpservers.org/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96500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DA096-07E4-1231-80C1-0A008208E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40221-6D09-9C9D-E142-239B54A0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MCP Servers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92EC77-0B28-6DAE-5698-B5476D626848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1183E262-6D18-8F0D-9549-FA27654A0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56E55F-5E3D-8308-7758-7E224D348127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4E8E4E-D106-7E93-E34E-88F584548607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EEBF6A-FD09-6F10-0B5C-7B5B7E81B1D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037FAC-A47F-2D38-CBF5-799AC74BAC6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437A3F-D527-0C41-C132-4F1E428B022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F0811CEA-FF9B-CF28-8FB6-B48F79882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989D2F-451C-4493-FA62-A63BBBB571CC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B75E86-1356-5934-2098-CC0AC0ACD69A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DDB153-2501-49BE-6785-41D7ED9CDE1C}"/>
              </a:ext>
            </a:extLst>
          </p:cNvPr>
          <p:cNvSpPr/>
          <p:nvPr/>
        </p:nvSpPr>
        <p:spPr bwMode="auto">
          <a:xfrm>
            <a:off x="4737893" y="2197213"/>
            <a:ext cx="3395063" cy="1460388"/>
          </a:xfrm>
          <a:prstGeom prst="rect">
            <a:avLst/>
          </a:prstGeom>
          <a:solidFill>
            <a:schemeClr val="tx1">
              <a:lumMod val="85000"/>
              <a:alpha val="4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D2906-2CAD-9B5F-2876-2BA067A061EB}"/>
              </a:ext>
            </a:extLst>
          </p:cNvPr>
          <p:cNvSpPr/>
          <p:nvPr/>
        </p:nvSpPr>
        <p:spPr bwMode="auto">
          <a:xfrm>
            <a:off x="8260214" y="2215893"/>
            <a:ext cx="3395063" cy="1460388"/>
          </a:xfrm>
          <a:prstGeom prst="rect">
            <a:avLst/>
          </a:prstGeom>
          <a:solidFill>
            <a:schemeClr val="tx1">
              <a:lumMod val="85000"/>
              <a:alpha val="4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E4223D-D461-E43B-D7A9-CA65921EF311}"/>
              </a:ext>
            </a:extLst>
          </p:cNvPr>
          <p:cNvSpPr/>
          <p:nvPr/>
        </p:nvSpPr>
        <p:spPr bwMode="auto">
          <a:xfrm>
            <a:off x="4865151" y="4373578"/>
            <a:ext cx="3395063" cy="1460388"/>
          </a:xfrm>
          <a:prstGeom prst="rect">
            <a:avLst/>
          </a:prstGeom>
          <a:solidFill>
            <a:schemeClr val="tx1">
              <a:lumMod val="85000"/>
              <a:alpha val="4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C4938E-3B81-9A0C-8DF9-7C17728032B4}"/>
              </a:ext>
            </a:extLst>
          </p:cNvPr>
          <p:cNvSpPr/>
          <p:nvPr/>
        </p:nvSpPr>
        <p:spPr bwMode="auto">
          <a:xfrm>
            <a:off x="8284982" y="4373577"/>
            <a:ext cx="3395063" cy="1860919"/>
          </a:xfrm>
          <a:prstGeom prst="rect">
            <a:avLst/>
          </a:prstGeom>
          <a:solidFill>
            <a:schemeClr val="tx1">
              <a:lumMod val="85000"/>
              <a:alpha val="4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1E8DE-DA1A-2260-4C48-22B11FCAD017}"/>
              </a:ext>
            </a:extLst>
          </p:cNvPr>
          <p:cNvSpPr txBox="1"/>
          <p:nvPr/>
        </p:nvSpPr>
        <p:spPr>
          <a:xfrm>
            <a:off x="4191709" y="3604136"/>
            <a:ext cx="5338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2000" dirty="0"/>
              <a:t>MCP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2084062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8F6E-5114-12F1-F1C8-3CC45CE0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FA1ABD-DABE-C4C9-58E6-8557A22B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30" y="2489684"/>
            <a:ext cx="4297901" cy="615553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de-DE" sz="3100" dirty="0"/>
              <a:t>Die Beziehung zwischen Menschen und der Lampe</a:t>
            </a:r>
            <a:r>
              <a:rPr lang="de-DE" sz="36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2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017A62-9849-E270-413B-098118FF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Orchestration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22DAA-F55B-022A-7D50-94DBC3D0F454}"/>
              </a:ext>
            </a:extLst>
          </p:cNvPr>
          <p:cNvSpPr/>
          <p:nvPr/>
        </p:nvSpPr>
        <p:spPr bwMode="auto">
          <a:xfrm>
            <a:off x="3692259" y="2839278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277E6992-1AC7-A0B0-A210-CF3F8D8B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122" y="2971799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A82F12-AF8D-0635-E5AD-A2A78822F57F}"/>
              </a:ext>
            </a:extLst>
          </p:cNvPr>
          <p:cNvSpPr/>
          <p:nvPr/>
        </p:nvSpPr>
        <p:spPr bwMode="auto">
          <a:xfrm>
            <a:off x="7170953" y="222233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5B766-ED0A-30D2-E7F1-C941FDB4CFC7}"/>
              </a:ext>
            </a:extLst>
          </p:cNvPr>
          <p:cNvSpPr/>
          <p:nvPr/>
        </p:nvSpPr>
        <p:spPr bwMode="auto">
          <a:xfrm>
            <a:off x="7170955" y="3917247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A04DDB-BBE9-45C7-946C-41BDEC17030B}"/>
              </a:ext>
            </a:extLst>
          </p:cNvPr>
          <p:cNvSpPr/>
          <p:nvPr/>
        </p:nvSpPr>
        <p:spPr bwMode="auto">
          <a:xfrm>
            <a:off x="7170953" y="574306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N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819C51-93D5-8060-B37D-DF88FA6ADDAB}"/>
              </a:ext>
            </a:extLst>
          </p:cNvPr>
          <p:cNvCxnSpPr>
            <a:endCxn id="4" idx="1"/>
          </p:cNvCxnSpPr>
          <p:nvPr/>
        </p:nvCxnSpPr>
        <p:spPr>
          <a:xfrm>
            <a:off x="1806522" y="3428999"/>
            <a:ext cx="1885737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CF5A5-6DB7-A3B5-AE35-E9E30B343EB7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5837582" y="2499332"/>
            <a:ext cx="1333371" cy="92966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E03DB-DEEA-225C-9D26-9C3745F0E4FA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37582" y="3429000"/>
            <a:ext cx="1333373" cy="76524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9A89AB-A2CE-F08F-80AE-3FD88416E47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837582" y="3429000"/>
            <a:ext cx="1333371" cy="259106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4016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F3B29-D877-4FD9-40AB-481EA762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7E93E-B7CA-E01E-C71E-1146F6B7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30" y="2489684"/>
            <a:ext cx="4297901" cy="615553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de-DE" sz="3100" dirty="0"/>
              <a:t>Vibe 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CB5C-2675-F875-2244-A203CD25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25BE5-4220-B9DB-DBF0-3F2C6A20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379" y="139804"/>
            <a:ext cx="13913046" cy="6199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5752A-CAC1-D906-41AB-DCEE29063994}"/>
              </a:ext>
            </a:extLst>
          </p:cNvPr>
          <p:cNvSpPr txBox="1"/>
          <p:nvPr/>
        </p:nvSpPr>
        <p:spPr>
          <a:xfrm>
            <a:off x="5424407" y="2309248"/>
            <a:ext cx="85029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2000" b="1" dirty="0"/>
              <a:t>AGENT</a:t>
            </a:r>
            <a:endParaRPr lang="en-US" sz="2000" b="1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4DF81-6ACF-4005-8147-2B0F939A96E6}"/>
              </a:ext>
            </a:extLst>
          </p:cNvPr>
          <p:cNvSpPr txBox="1"/>
          <p:nvPr/>
        </p:nvSpPr>
        <p:spPr>
          <a:xfrm rot="4675419">
            <a:off x="8000157" y="2725120"/>
            <a:ext cx="6716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2000" b="1" dirty="0"/>
              <a:t>R A G</a:t>
            </a:r>
            <a:endParaRPr lang="en-US" sz="2000" b="1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2E967-F77D-08FC-328D-E92802D6302A}"/>
              </a:ext>
            </a:extLst>
          </p:cNvPr>
          <p:cNvSpPr txBox="1"/>
          <p:nvPr/>
        </p:nvSpPr>
        <p:spPr>
          <a:xfrm rot="17286168">
            <a:off x="2442109" y="2634303"/>
            <a:ext cx="15052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800" b="1" dirty="0"/>
              <a:t>EMBEDDINGS</a:t>
            </a:r>
            <a:endParaRPr lang="en-US" sz="18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226E6-6A64-CD82-B513-7D3384358A5F}"/>
              </a:ext>
            </a:extLst>
          </p:cNvPr>
          <p:cNvSpPr txBox="1"/>
          <p:nvPr/>
        </p:nvSpPr>
        <p:spPr>
          <a:xfrm rot="18392642">
            <a:off x="1549953" y="2155359"/>
            <a:ext cx="984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2000" b="1" dirty="0"/>
              <a:t>TOKENS</a:t>
            </a:r>
            <a:endParaRPr lang="en-US" sz="2000" b="1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77668-D092-DFEA-F51C-6478454F53D4}"/>
              </a:ext>
            </a:extLst>
          </p:cNvPr>
          <p:cNvSpPr txBox="1"/>
          <p:nvPr/>
        </p:nvSpPr>
        <p:spPr>
          <a:xfrm>
            <a:off x="679342" y="1822194"/>
            <a:ext cx="8079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800" b="1" dirty="0"/>
              <a:t>MODEL</a:t>
            </a:r>
            <a:endParaRPr lang="en-US" sz="2000" b="1" dirty="0" err="1"/>
          </a:p>
        </p:txBody>
      </p:sp>
    </p:spTree>
    <p:extLst>
      <p:ext uri="{BB962C8B-B14F-4D97-AF65-F5344CB8AC3E}">
        <p14:creationId xmlns:p14="http://schemas.microsoft.com/office/powerpoint/2010/main" val="17919124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379726" y="603619"/>
            <a:ext cx="5432577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new Generation </a:t>
            </a:r>
            <a:r>
              <a:rPr kumimoji="0" lang="de-DE" sz="32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of</a:t>
            </a: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276604"/>
            <a:ext cx="1979709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latin typeface="Segoe UI Semibold"/>
              </a:rPr>
              <a:t>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20" y="538347"/>
            <a:ext cx="5365698" cy="3447098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Symbiose:</a:t>
            </a:r>
            <a:br>
              <a:rPr lang="en-US" sz="3600" dirty="0"/>
            </a:br>
            <a:r>
              <a:rPr lang="en-US" sz="3600" dirty="0"/>
              <a:t>Mensch und </a:t>
            </a:r>
            <a:r>
              <a:rPr lang="en-US" sz="3600" dirty="0" err="1"/>
              <a:t>Maschine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Der Admin und die </a:t>
            </a:r>
            <a:r>
              <a:rPr lang="en-US" sz="3600" dirty="0" err="1"/>
              <a:t>CommandLine</a:t>
            </a:r>
            <a:r>
              <a:rPr lang="en-US" sz="3600" dirty="0"/>
              <a:t>-Console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0BF03-4D52-13A6-B7F1-0CA934053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882463-5436-8185-F1E4-3BA7EA516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28226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463400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terms/"/>
    <ds:schemaRef ds:uri="dae760b4-279b-49a4-b55c-d6587a120b69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731964a5-2251-446e-b5d2-98eedce2e8b8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25255</TotalTime>
  <Words>725</Words>
  <Application>Microsoft Office PowerPoint</Application>
  <PresentationFormat>Widescreen</PresentationFormat>
  <Paragraphs>156</Paragraphs>
  <Slides>37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DANKE AN UNSERE SPONSOREN</vt:lpstr>
      <vt:lpstr>PowerPoint Presentation</vt:lpstr>
      <vt:lpstr>PowerPoint Presentation</vt:lpstr>
      <vt:lpstr>PowerPoint Presentation</vt:lpstr>
      <vt:lpstr>DEMO  Symbiose: Mensch und Maschine  Der Admin und die CommandLine-Console</vt:lpstr>
      <vt:lpstr>TOKENS</vt:lpstr>
      <vt:lpstr>What are Tokens?</vt:lpstr>
      <vt:lpstr>EMBEDDINGS</vt:lpstr>
      <vt:lpstr>Embeddings</vt:lpstr>
      <vt:lpstr>PowerPoint Presentation</vt:lpstr>
      <vt:lpstr>Similarity Between Multidimensional Vectors</vt:lpstr>
      <vt:lpstr>DEMO</vt:lpstr>
      <vt:lpstr>When to use Embeddings?</vt:lpstr>
      <vt:lpstr>VECTOR DATABASES</vt:lpstr>
      <vt:lpstr>Embeddings in  DATABASE</vt:lpstr>
      <vt:lpstr>Vector DBs</vt:lpstr>
      <vt:lpstr>SqlServer 2025 Native Vector Search </vt:lpstr>
      <vt:lpstr>DEMO</vt:lpstr>
      <vt:lpstr>COMPLETION MODELS</vt:lpstr>
      <vt:lpstr>Completion  Models</vt:lpstr>
      <vt:lpstr>DEMO</vt:lpstr>
      <vt:lpstr>RAG Retrieval  Augmented Generation </vt:lpstr>
      <vt:lpstr>RAG Retrieval-Augmented Generation</vt:lpstr>
      <vt:lpstr>PowerPoint Presentation</vt:lpstr>
      <vt:lpstr>DEMO (c#)</vt:lpstr>
      <vt:lpstr> Completions  Chat Streaming  TextToSpeech  Look into the image  Image Generation  Image Edit  Embeddings  RunRetrievalAugmentedGenerationAsync(); </vt:lpstr>
      <vt:lpstr>Model generiert Text</vt:lpstr>
      <vt:lpstr>Extending Models</vt:lpstr>
      <vt:lpstr>Function Calling</vt:lpstr>
      <vt:lpstr>PowerPoint Presentation</vt:lpstr>
      <vt:lpstr>Tools are inside MCP Servers</vt:lpstr>
      <vt:lpstr>PowerPoint Presentation</vt:lpstr>
      <vt:lpstr>DEMO  Die Beziehung zwischen Menschen und der Lampe.</vt:lpstr>
      <vt:lpstr>Process Orchestration</vt:lpstr>
      <vt:lpstr>DEMO  Vibe Coding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52</cp:revision>
  <dcterms:created xsi:type="dcterms:W3CDTF">2023-08-22T18:29:18Z</dcterms:created>
  <dcterms:modified xsi:type="dcterms:W3CDTF">2025-06-18T12:18:59Z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